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3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a6f459b5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a6f459b5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a6f459b5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a6f459b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a40c0327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a40c0327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a40c0327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a40c0327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a40c032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a40c032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a6f459b5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a6f459b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a6f459b5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a6f459b5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a6f459b5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a6f459b5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a40c0327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a40c0327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a6f459b5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a6f459b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a6f459b5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a6f459b5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a40c0327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a40c0327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skole.no/tb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ovdata.no/dokument/NL/lov/1998-07-17-61/KAPITTEL_2#%C2%A72-3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minskole.no/DynamicContent/Documents/231-e3755863-f4ab-49a9-b8d8-3cf63aba70ce.pdf" TargetMode="External"/><Relationship Id="rId5" Type="http://schemas.openxmlformats.org/officeDocument/2006/relationships/hyperlink" Target="https://www.minskole.no/tbs" TargetMode="External"/><Relationship Id="rId4" Type="http://schemas.openxmlformats.org/officeDocument/2006/relationships/hyperlink" Target="https://www.udir.no/globalassets/upload/lov_regelverk/5/veileder_reklame_i_skol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youtu.be/9ewPaNLozV8" TargetMode="External"/><Relationship Id="rId4" Type="http://schemas.openxmlformats.org/officeDocument/2006/relationships/hyperlink" Target="https://lovdata.no/dokument/NL/lov/1998-07-17-61/KAPITTEL_11#KAPITTEL_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minskole.no/DynamicContent/Documents/231-tbs-Plan-for-psykososialt-milj%c3%b8.docx-5bc6d0dd-a202.pdf" TargetMode="External"/><Relationship Id="rId4" Type="http://schemas.openxmlformats.org/officeDocument/2006/relationships/hyperlink" Target="https://youtu.be/9ewPaNLozV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udir.no/laring-og-trivsel/lareplanverket/fagfornyelsen/eleve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883704" y="702425"/>
            <a:ext cx="4260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o"/>
              <a:t>Informasjon til foresatte</a:t>
            </a:r>
            <a:endParaRPr/>
          </a:p>
        </p:txBody>
      </p:sp>
      <p:sp>
        <p:nvSpPr>
          <p:cNvPr id="55" name="Google Shape;55;p13"/>
          <p:cNvSpPr txBox="1">
            <a:spLocks noGrp="1"/>
          </p:cNvSpPr>
          <p:nvPr>
            <p:ph type="subTitle" idx="1"/>
          </p:nvPr>
        </p:nvSpPr>
        <p:spPr>
          <a:xfrm>
            <a:off x="5452675" y="2964425"/>
            <a:ext cx="35445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I forbindelse </a:t>
            </a:r>
            <a:endParaRPr/>
          </a:p>
          <a:p>
            <a:pPr marL="0" lvl="0" indent="0" algn="l" rtl="0">
              <a:spcBef>
                <a:spcPts val="0"/>
              </a:spcBef>
              <a:spcAft>
                <a:spcPts val="0"/>
              </a:spcAft>
              <a:buNone/>
            </a:pPr>
            <a:r>
              <a:rPr lang="no"/>
              <a:t>med foreldremøter høsten 2020</a:t>
            </a:r>
            <a:endParaRPr/>
          </a:p>
        </p:txBody>
      </p:sp>
      <p:pic>
        <p:nvPicPr>
          <p:cNvPr id="56" name="Google Shape;56;p13"/>
          <p:cNvPicPr preferRelativeResize="0"/>
          <p:nvPr/>
        </p:nvPicPr>
        <p:blipFill>
          <a:blip r:embed="rId3">
            <a:alphaModFix/>
          </a:blip>
          <a:stretch>
            <a:fillRect/>
          </a:stretch>
        </p:blipFill>
        <p:spPr>
          <a:xfrm>
            <a:off x="-10" y="0"/>
            <a:ext cx="5034422"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rot="5400000">
            <a:off x="6087974" y="2117725"/>
            <a:ext cx="3567150" cy="2198550"/>
          </a:xfrm>
          <a:prstGeom prst="rect">
            <a:avLst/>
          </a:prstGeom>
          <a:noFill/>
          <a:ln>
            <a:noFill/>
          </a:ln>
        </p:spPr>
      </p:pic>
      <p:sp>
        <p:nvSpPr>
          <p:cNvPr id="115" name="Google Shape;115;p22"/>
          <p:cNvSpPr txBox="1">
            <a:spLocks noGrp="1"/>
          </p:cNvSpPr>
          <p:nvPr>
            <p:ph type="title"/>
          </p:nvPr>
        </p:nvSpPr>
        <p:spPr>
          <a:xfrm>
            <a:off x="241425" y="79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Skolehelsetjenesten</a:t>
            </a:r>
            <a:endParaRPr/>
          </a:p>
        </p:txBody>
      </p:sp>
      <p:sp>
        <p:nvSpPr>
          <p:cNvPr id="116" name="Google Shape;116;p22"/>
          <p:cNvSpPr txBox="1">
            <a:spLocks noGrp="1"/>
          </p:cNvSpPr>
          <p:nvPr>
            <p:ph type="body" idx="1"/>
          </p:nvPr>
        </p:nvSpPr>
        <p:spPr>
          <a:xfrm>
            <a:off x="311700" y="562125"/>
            <a:ext cx="8520600" cy="40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Mona Bjerga er på skolen tirsdager, torsdager og fredager kl. 08.30 - 14.00</a:t>
            </a:r>
            <a:endParaRPr/>
          </a:p>
          <a:p>
            <a:pPr marL="0" lvl="0" indent="0" algn="l" rtl="0">
              <a:spcBef>
                <a:spcPts val="1600"/>
              </a:spcBef>
              <a:spcAft>
                <a:spcPts val="0"/>
              </a:spcAft>
              <a:buNone/>
            </a:pPr>
            <a:r>
              <a:rPr lang="no"/>
              <a:t>Lene A. Melberg er på skolen tirsdager, onsdager og fredag kl. 08.30 - 14.00</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no"/>
              <a:t>Et lavterskeltilbud: Elever og foresatte kan ta kontakt                                  hvis de lurer på noe/ eller ønsker å snakke med noen                                   om kropp, helse, vennskap, trivsel, mobbing, familie osv.</a:t>
            </a:r>
            <a:endParaRPr/>
          </a:p>
          <a:p>
            <a:pPr marL="457200" lvl="0" indent="-342900" algn="l" rtl="0">
              <a:spcBef>
                <a:spcPts val="0"/>
              </a:spcBef>
              <a:spcAft>
                <a:spcPts val="0"/>
              </a:spcAft>
              <a:buSzPts val="1800"/>
              <a:buChar char="★"/>
            </a:pPr>
            <a:r>
              <a:rPr lang="no"/>
              <a:t>Tverrfaglig samarbeid med andre instanser som skole,                 fysioterapeut, PPT, skolelege, familieterapeut,                      kommunepsykolog, barnevern og andre ved behov. </a:t>
            </a:r>
            <a:endParaRPr/>
          </a:p>
          <a:p>
            <a:pPr marL="457200" lvl="0" indent="-342900" algn="l" rtl="0">
              <a:spcBef>
                <a:spcPts val="0"/>
              </a:spcBef>
              <a:spcAft>
                <a:spcPts val="0"/>
              </a:spcAft>
              <a:buSzPts val="1800"/>
              <a:buChar char="★"/>
            </a:pPr>
            <a:r>
              <a:rPr lang="no"/>
              <a:t>Helsesykepleierne har taushetsplikt.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5628800" y="1447500"/>
            <a:ext cx="3381750" cy="2698225"/>
          </a:xfrm>
          <a:prstGeom prst="rect">
            <a:avLst/>
          </a:prstGeom>
          <a:noFill/>
          <a:ln>
            <a:noFill/>
          </a:ln>
        </p:spPr>
      </p:pic>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Konsultasjoner i skolehelsetjenesten:</a:t>
            </a:r>
            <a:endParaRPr/>
          </a:p>
        </p:txBody>
      </p:sp>
      <p:sp>
        <p:nvSpPr>
          <p:cNvPr id="123" name="Google Shape;123;p23"/>
          <p:cNvSpPr txBox="1">
            <a:spLocks noGrp="1"/>
          </p:cNvSpPr>
          <p:nvPr>
            <p:ph type="body" idx="1"/>
          </p:nvPr>
        </p:nvSpPr>
        <p:spPr>
          <a:xfrm>
            <a:off x="311700" y="1017725"/>
            <a:ext cx="8520600" cy="41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1.trinn: undersøkelse (helsesykepleier og skolelege)</a:t>
            </a:r>
            <a:endParaRPr/>
          </a:p>
          <a:p>
            <a:pPr marL="0" lvl="0" indent="0" algn="l" rtl="0">
              <a:spcBef>
                <a:spcPts val="1600"/>
              </a:spcBef>
              <a:spcAft>
                <a:spcPts val="0"/>
              </a:spcAft>
              <a:buNone/>
            </a:pPr>
            <a:r>
              <a:rPr lang="no"/>
              <a:t>2.trinn: vaksine (difteri, stivkrampe, kikhoste og polio)</a:t>
            </a:r>
            <a:endParaRPr/>
          </a:p>
          <a:p>
            <a:pPr marL="0" lvl="0" indent="0" algn="l" rtl="0">
              <a:spcBef>
                <a:spcPts val="1600"/>
              </a:spcBef>
              <a:spcAft>
                <a:spcPts val="0"/>
              </a:spcAft>
              <a:buNone/>
            </a:pPr>
            <a:r>
              <a:rPr lang="no"/>
              <a:t>3.trinn: høyde og vekt</a:t>
            </a:r>
            <a:endParaRPr/>
          </a:p>
          <a:p>
            <a:pPr marL="0" lvl="0" indent="0" algn="l" rtl="0">
              <a:spcBef>
                <a:spcPts val="1600"/>
              </a:spcBef>
              <a:spcAft>
                <a:spcPts val="0"/>
              </a:spcAft>
              <a:buNone/>
            </a:pPr>
            <a:r>
              <a:rPr lang="no"/>
              <a:t>6.trinn: vaksine (meslinger, kusma og røde hunder)</a:t>
            </a:r>
            <a:endParaRPr/>
          </a:p>
          <a:p>
            <a:pPr marL="0" lvl="0" indent="0" algn="l" rtl="0">
              <a:spcBef>
                <a:spcPts val="1600"/>
              </a:spcBef>
              <a:spcAft>
                <a:spcPts val="0"/>
              </a:spcAft>
              <a:buNone/>
            </a:pPr>
            <a:r>
              <a:rPr lang="no"/>
              <a:t>7.trinn: vaksine (HPV)</a:t>
            </a:r>
            <a:endParaRPr/>
          </a:p>
          <a:p>
            <a:pPr marL="0" lvl="0" indent="0" algn="l" rtl="0">
              <a:spcBef>
                <a:spcPts val="1600"/>
              </a:spcBef>
              <a:spcAft>
                <a:spcPts val="0"/>
              </a:spcAft>
              <a:buNone/>
            </a:pPr>
            <a:endParaRPr/>
          </a:p>
          <a:p>
            <a:pPr marL="0" lvl="0" indent="0" algn="l" rtl="0">
              <a:spcBef>
                <a:spcPts val="1600"/>
              </a:spcBef>
              <a:spcAft>
                <a:spcPts val="0"/>
              </a:spcAft>
              <a:buNone/>
            </a:pPr>
            <a:r>
              <a:rPr lang="no"/>
              <a:t>Oppfølging av enkeltelever utenom de faste konsultasjonene. </a:t>
            </a:r>
            <a:endParaRPr/>
          </a:p>
          <a:p>
            <a:pPr marL="0" lvl="0" indent="0" algn="l" rtl="0">
              <a:spcBef>
                <a:spcPts val="1600"/>
              </a:spcBef>
              <a:spcAft>
                <a:spcPts val="1600"/>
              </a:spcAft>
              <a:buNone/>
            </a:pPr>
            <a:r>
              <a:rPr lang="no"/>
              <a:t>Helsesykepleier bidrar også med undervisning i aktuelle tema.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163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Smitteverntiltak i forbindelse med koronavirus</a:t>
            </a:r>
            <a:endParaRPr/>
          </a:p>
        </p:txBody>
      </p:sp>
      <p:sp>
        <p:nvSpPr>
          <p:cNvPr id="129" name="Google Shape;129;p24"/>
          <p:cNvSpPr txBox="1">
            <a:spLocks noGrp="1"/>
          </p:cNvSpPr>
          <p:nvPr>
            <p:ph type="body" idx="1"/>
          </p:nvPr>
        </p:nvSpPr>
        <p:spPr>
          <a:xfrm>
            <a:off x="213325" y="660500"/>
            <a:ext cx="8520600" cy="44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I forbindelse med pandemien har skolen satt inn smitteverntiltak i tråd med FHI sine anbefalinger og smittevernveileder fra Udir. Tau skole samarbeider med de andre skolene, skoleeier og kommunens smittevernlege i arbeidet med smitteverntiltak og tilrettelegging for å forebygge smittespredning. Skolen informerer fortløpende om situasjonen via transponder og skolens hjemmeside.</a:t>
            </a:r>
            <a:endParaRPr/>
          </a:p>
          <a:p>
            <a:pPr marL="0" lvl="0" indent="0" algn="l" rtl="0">
              <a:spcBef>
                <a:spcPts val="1600"/>
              </a:spcBef>
              <a:spcAft>
                <a:spcPts val="0"/>
              </a:spcAft>
              <a:buNone/>
            </a:pPr>
            <a:r>
              <a:rPr lang="no"/>
              <a:t>De viktigste tiltakene for å bremse smittespredning er, i prioritert rekkefølge:</a:t>
            </a:r>
            <a:endParaRPr/>
          </a:p>
          <a:p>
            <a:pPr marL="457200" lvl="0" indent="-342900" algn="l" rtl="0">
              <a:spcBef>
                <a:spcPts val="1600"/>
              </a:spcBef>
              <a:spcAft>
                <a:spcPts val="0"/>
              </a:spcAft>
              <a:buClr>
                <a:srgbClr val="303030"/>
              </a:buClr>
              <a:buSzPts val="1800"/>
              <a:buFont typeface="Roboto"/>
              <a:buAutoNum type="arabicPeriod"/>
            </a:pPr>
            <a:r>
              <a:rPr lang="no" b="1">
                <a:solidFill>
                  <a:srgbClr val="303030"/>
                </a:solidFill>
                <a:highlight>
                  <a:srgbClr val="FFFFFF"/>
                </a:highlight>
                <a:latin typeface="Roboto"/>
                <a:ea typeface="Roboto"/>
                <a:cs typeface="Roboto"/>
                <a:sym typeface="Roboto"/>
              </a:rPr>
              <a:t>Syke personer skal ikke være på skolen</a:t>
            </a:r>
            <a:endParaRPr b="1">
              <a:solidFill>
                <a:srgbClr val="303030"/>
              </a:solidFill>
              <a:highlight>
                <a:srgbClr val="FFFFFF"/>
              </a:highlight>
              <a:latin typeface="Roboto"/>
              <a:ea typeface="Roboto"/>
              <a:cs typeface="Roboto"/>
              <a:sym typeface="Roboto"/>
            </a:endParaRPr>
          </a:p>
          <a:p>
            <a:pPr marL="457200" lvl="0" indent="-342900" algn="l" rtl="0">
              <a:spcBef>
                <a:spcPts val="0"/>
              </a:spcBef>
              <a:spcAft>
                <a:spcPts val="0"/>
              </a:spcAft>
              <a:buClr>
                <a:srgbClr val="303030"/>
              </a:buClr>
              <a:buSzPts val="1800"/>
              <a:buFont typeface="Roboto"/>
              <a:buAutoNum type="arabicPeriod"/>
            </a:pPr>
            <a:r>
              <a:rPr lang="no" b="1">
                <a:solidFill>
                  <a:srgbClr val="303030"/>
                </a:solidFill>
                <a:highlight>
                  <a:srgbClr val="FFFFFF"/>
                </a:highlight>
                <a:latin typeface="Roboto"/>
                <a:ea typeface="Roboto"/>
                <a:cs typeface="Roboto"/>
                <a:sym typeface="Roboto"/>
              </a:rPr>
              <a:t>God hygiene</a:t>
            </a:r>
            <a:endParaRPr b="1">
              <a:solidFill>
                <a:srgbClr val="303030"/>
              </a:solidFill>
              <a:highlight>
                <a:srgbClr val="FFFFFF"/>
              </a:highlight>
              <a:latin typeface="Roboto"/>
              <a:ea typeface="Roboto"/>
              <a:cs typeface="Roboto"/>
              <a:sym typeface="Roboto"/>
            </a:endParaRPr>
          </a:p>
          <a:p>
            <a:pPr marL="457200" lvl="0" indent="-342900" algn="l" rtl="0">
              <a:spcBef>
                <a:spcPts val="0"/>
              </a:spcBef>
              <a:spcAft>
                <a:spcPts val="0"/>
              </a:spcAft>
              <a:buClr>
                <a:srgbClr val="303030"/>
              </a:buClr>
              <a:buSzPts val="1800"/>
              <a:buFont typeface="Roboto"/>
              <a:buAutoNum type="arabicPeriod"/>
            </a:pPr>
            <a:r>
              <a:rPr lang="no" b="1">
                <a:solidFill>
                  <a:srgbClr val="303030"/>
                </a:solidFill>
                <a:highlight>
                  <a:srgbClr val="FFFFFF"/>
                </a:highlight>
                <a:latin typeface="Roboto"/>
                <a:ea typeface="Roboto"/>
                <a:cs typeface="Roboto"/>
                <a:sym typeface="Roboto"/>
              </a:rPr>
              <a:t>Redusert kontakt mellom personer</a:t>
            </a:r>
            <a:endParaRPr b="1">
              <a:solidFill>
                <a:srgbClr val="303030"/>
              </a:solidFill>
              <a:highlight>
                <a:srgbClr val="FFFFFF"/>
              </a:highlight>
              <a:latin typeface="Roboto"/>
              <a:ea typeface="Roboto"/>
              <a:cs typeface="Roboto"/>
              <a:sym typeface="Roboto"/>
            </a:endParaRPr>
          </a:p>
          <a:p>
            <a:pPr marL="0" lvl="0" indent="0" algn="l" rtl="0">
              <a:spcBef>
                <a:spcPts val="0"/>
              </a:spcBef>
              <a:spcAft>
                <a:spcPts val="0"/>
              </a:spcAft>
              <a:buNone/>
            </a:pPr>
            <a:r>
              <a:rPr lang="no"/>
              <a:t>Skolen arbeider etter trafikklysmodell i forhold til grønt, gult og rødt smittenivå. Skolens plan for tiltak kan du se under Lokale planer på skolens </a:t>
            </a:r>
            <a:r>
              <a:rPr lang="no" u="sng">
                <a:solidFill>
                  <a:schemeClr val="hlink"/>
                </a:solidFill>
                <a:hlinkClick r:id="rId3"/>
              </a:rPr>
              <a:t>hjemmeside</a:t>
            </a:r>
            <a:r>
              <a:rPr lang="no"/>
              <a:t>. </a:t>
            </a:r>
            <a:endParaRPr/>
          </a:p>
          <a:p>
            <a:pPr marL="0" lvl="0" indent="0" algn="l" rtl="0">
              <a:spcBef>
                <a:spcPts val="1600"/>
              </a:spcBef>
              <a:spcAft>
                <a:spcPts val="0"/>
              </a:spcAft>
              <a:buNone/>
            </a:pPr>
            <a:r>
              <a:rPr lang="no"/>
              <a:t>Foresatte skal ikke gå inn i/ oppholde seg i skolens og SFOs lokaler uten avtale. </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Annen viktig informasjon</a:t>
            </a:r>
            <a:endParaRPr/>
          </a:p>
          <a:p>
            <a:pPr marL="0" lvl="0" indent="0" algn="l" rtl="0">
              <a:spcBef>
                <a:spcPts val="0"/>
              </a:spcBef>
              <a:spcAft>
                <a:spcPts val="0"/>
              </a:spcAft>
              <a:buNone/>
            </a:pPr>
            <a:endParaRPr/>
          </a:p>
        </p:txBody>
      </p:sp>
      <p:sp>
        <p:nvSpPr>
          <p:cNvPr id="135" name="Google Shape;135;p25"/>
          <p:cNvSpPr txBox="1">
            <a:spLocks noGrp="1"/>
          </p:cNvSpPr>
          <p:nvPr>
            <p:ph type="body" idx="1"/>
          </p:nvPr>
        </p:nvSpPr>
        <p:spPr>
          <a:xfrm>
            <a:off x="361225" y="1159550"/>
            <a:ext cx="8520600" cy="38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Skolen skal vise respekt for elevenes og foresattes religiøse og filosofiske overbevisning og sikre retten til likeverdig opplæring. Elevene har i den forbindelse rett til </a:t>
            </a:r>
            <a:r>
              <a:rPr lang="no" u="sng">
                <a:solidFill>
                  <a:schemeClr val="hlink"/>
                </a:solidFill>
                <a:hlinkClick r:id="rId3"/>
              </a:rPr>
              <a:t>fritak</a:t>
            </a:r>
            <a:r>
              <a:rPr lang="no"/>
              <a:t> fra aktiviteter i opplæringen. (Opplæringsloven § 2-3a)</a:t>
            </a:r>
            <a:endParaRPr/>
          </a:p>
          <a:p>
            <a:pPr marL="0" lvl="0" indent="0" algn="l" rtl="0">
              <a:spcBef>
                <a:spcPts val="1600"/>
              </a:spcBef>
              <a:spcAft>
                <a:spcPts val="0"/>
              </a:spcAft>
              <a:buNone/>
            </a:pPr>
            <a:r>
              <a:rPr lang="no"/>
              <a:t>Skolen skal, så langt det lar seg gjøre, være </a:t>
            </a:r>
            <a:r>
              <a:rPr lang="no" u="sng">
                <a:solidFill>
                  <a:schemeClr val="hlink"/>
                </a:solidFill>
                <a:hlinkClick r:id="rId4"/>
              </a:rPr>
              <a:t>reklamefri</a:t>
            </a:r>
            <a:r>
              <a:rPr lang="no"/>
              <a:t> </a:t>
            </a:r>
            <a:endParaRPr/>
          </a:p>
          <a:p>
            <a:pPr marL="0" lvl="0" indent="0" algn="l" rtl="0">
              <a:spcBef>
                <a:spcPts val="1600"/>
              </a:spcBef>
              <a:spcAft>
                <a:spcPts val="0"/>
              </a:spcAft>
              <a:buNone/>
            </a:pPr>
            <a:r>
              <a:rPr lang="no"/>
              <a:t>Vi anbefaler alle å abonnere på skolens </a:t>
            </a:r>
            <a:r>
              <a:rPr lang="no" u="sng">
                <a:solidFill>
                  <a:schemeClr val="hlink"/>
                </a:solidFill>
                <a:hlinkClick r:id="rId5"/>
              </a:rPr>
              <a:t>heimeside</a:t>
            </a:r>
            <a:endParaRPr/>
          </a:p>
          <a:p>
            <a:pPr marL="0" lvl="0" indent="0" algn="l" rtl="0">
              <a:spcBef>
                <a:spcPts val="1600"/>
              </a:spcBef>
              <a:spcAft>
                <a:spcPts val="0"/>
              </a:spcAft>
              <a:buNone/>
            </a:pPr>
            <a:r>
              <a:rPr lang="no"/>
              <a:t>Skolens </a:t>
            </a:r>
            <a:r>
              <a:rPr lang="no" u="sng">
                <a:solidFill>
                  <a:schemeClr val="hlink"/>
                </a:solidFill>
                <a:hlinkClick r:id="rId6"/>
              </a:rPr>
              <a:t>ordensreglement</a:t>
            </a:r>
            <a:r>
              <a:rPr lang="no"/>
              <a:t> ligger på skolens heimeside. Det er viktig at foresatte gjør seg godt kjent med ordensreglementet. </a:t>
            </a:r>
            <a:endParaRPr/>
          </a:p>
          <a:p>
            <a:pPr marL="0" lvl="0" indent="0" algn="l" rtl="0">
              <a:spcBef>
                <a:spcPts val="1600"/>
              </a:spcBef>
              <a:spcAft>
                <a:spcPts val="0"/>
              </a:spcAft>
              <a:buNone/>
            </a:pPr>
            <a:r>
              <a:rPr lang="no"/>
              <a:t>Chromebook skal kun benyttes til skolearbeid og vil bli samlet inn i skolens ferier.</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5648313" y="-12"/>
            <a:ext cx="3495675" cy="1666875"/>
          </a:xfrm>
          <a:prstGeom prst="rect">
            <a:avLst/>
          </a:prstGeom>
          <a:noFill/>
          <a:ln>
            <a:noFill/>
          </a:ln>
        </p:spPr>
      </p:pic>
      <p:sp>
        <p:nvSpPr>
          <p:cNvPr id="62" name="Google Shape;62;p14"/>
          <p:cNvSpPr txBox="1">
            <a:spLocks noGrp="1"/>
          </p:cNvSpPr>
          <p:nvPr>
            <p:ph type="title"/>
          </p:nvPr>
        </p:nvSpPr>
        <p:spPr>
          <a:xfrm>
            <a:off x="311700" y="46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Elevenes skolemiljø</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Alle elever har rett til et trygt og godt skolemiljø                                                  som fremmer helse, trivsel og læring. (Opplæringsloven §9A-2)</a:t>
            </a:r>
            <a:endParaRPr/>
          </a:p>
          <a:p>
            <a:pPr marL="0" lvl="0" indent="0" algn="l" rtl="0">
              <a:spcBef>
                <a:spcPts val="1600"/>
              </a:spcBef>
              <a:spcAft>
                <a:spcPts val="0"/>
              </a:spcAft>
              <a:buNone/>
            </a:pPr>
            <a:r>
              <a:rPr lang="no" u="sng">
                <a:solidFill>
                  <a:schemeClr val="hlink"/>
                </a:solidFill>
                <a:hlinkClick r:id="rId4"/>
              </a:rPr>
              <a:t>Opplæringsloven §9A </a:t>
            </a:r>
            <a:r>
              <a:rPr lang="no"/>
              <a:t>gjelder for alle elever i grunnskolen og den videregående skole. Kapittelet gjelder også for elever som deltar i leksehjelpordning og i SFO.</a:t>
            </a:r>
            <a:endParaRPr/>
          </a:p>
          <a:p>
            <a:pPr marL="0" lvl="0" indent="0" algn="l" rtl="0">
              <a:spcBef>
                <a:spcPts val="1600"/>
              </a:spcBef>
              <a:spcAft>
                <a:spcPts val="0"/>
              </a:spcAft>
              <a:buNone/>
            </a:pPr>
            <a:r>
              <a:rPr lang="no"/>
              <a:t>Skolen skal ha nulltoleranse mot krenking som mobbing, vold, diskriminering og trakassering. (Opplæringsloven § 9A-3)</a:t>
            </a:r>
            <a:endParaRPr/>
          </a:p>
          <a:p>
            <a:pPr marL="0" lvl="0" indent="0" algn="l" rtl="0">
              <a:spcBef>
                <a:spcPts val="1600"/>
              </a:spcBef>
              <a:spcAft>
                <a:spcPts val="0"/>
              </a:spcAft>
              <a:buNone/>
            </a:pPr>
            <a:r>
              <a:rPr lang="no"/>
              <a:t>Skolen skal arbeide kontinuerlig og systematisk for å fremme helse, miljøet og tryggheten til elevene. Rektor har ansvar for at dette blir gjort.  (Opplæringsloven §9A-3)</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no" u="sng">
                <a:solidFill>
                  <a:schemeClr val="hlink"/>
                </a:solidFill>
                <a:hlinkClick r:id="rId5"/>
              </a:rPr>
              <a:t>Fylkesmannen</a:t>
            </a:r>
            <a:r>
              <a:rPr lang="no"/>
              <a:t> </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5648313" y="3372788"/>
            <a:ext cx="3495675" cy="1666875"/>
          </a:xfrm>
          <a:prstGeom prst="rect">
            <a:avLst/>
          </a:prstGeom>
          <a:noFill/>
          <a:ln>
            <a:noFill/>
          </a:ln>
        </p:spPr>
      </p:pic>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Elevenes skolemiljø</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Alle som arbeider på skolen skal følge med på om elevene har et trygt og godt skolemiljø, og gripe inn mot krenking som mobbing, vold, diskriminering og trakassering. </a:t>
            </a:r>
            <a:endParaRPr/>
          </a:p>
          <a:p>
            <a:pPr marL="0" lvl="0" indent="0" algn="l" rtl="0">
              <a:spcBef>
                <a:spcPts val="1600"/>
              </a:spcBef>
              <a:spcAft>
                <a:spcPts val="0"/>
              </a:spcAft>
              <a:buNone/>
            </a:pPr>
            <a:r>
              <a:rPr lang="no"/>
              <a:t>Ved mistanke om at en elev ikke har det trygt og godt skal skolen snarest undersøke saken.  Skolen skal lage en skriftlig plan når det skal gjøres tiltak i en sak. (Opplæringsloven §9A-4)</a:t>
            </a:r>
            <a:endParaRPr/>
          </a:p>
          <a:p>
            <a:pPr marL="0" lvl="0" indent="0" algn="l" rtl="0">
              <a:spcBef>
                <a:spcPts val="1600"/>
              </a:spcBef>
              <a:spcAft>
                <a:spcPts val="0"/>
              </a:spcAft>
              <a:buNone/>
            </a:pPr>
            <a:r>
              <a:rPr lang="no"/>
              <a:t>Aktivitetsplikten er skjerpet dersom en som arbeider på skolen krenker en elev. Rektor og skoleeier skal varsles. (Oppl.loven §9A-4)</a:t>
            </a: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5336613" y="2195875"/>
            <a:ext cx="3495675" cy="1666875"/>
          </a:xfrm>
          <a:prstGeom prst="rect">
            <a:avLst/>
          </a:prstGeom>
          <a:noFill/>
          <a:ln>
            <a:noFill/>
          </a:ln>
        </p:spPr>
      </p:pic>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Elevenes skolemiljø</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Dersom en elev ikke har et trygt og godt skolemiljø, kan eleven eller foresatte melde saken til Fylkesmannen etter at saken er tatt opp med rektor. Fylkesmannen vil avgjøre om aktivitetsplikten etter §9A-4 og 9A-5 er oppfylt. (Opplæringsloven §9A-6)</a:t>
            </a:r>
            <a:endParaRPr/>
          </a:p>
          <a:p>
            <a:pPr marL="0" lvl="0" indent="0" algn="l" rtl="0">
              <a:spcBef>
                <a:spcPts val="1600"/>
              </a:spcBef>
              <a:spcAft>
                <a:spcPts val="0"/>
              </a:spcAft>
              <a:buNone/>
            </a:pPr>
            <a:endParaRPr/>
          </a:p>
          <a:p>
            <a:pPr marL="0" lvl="0" indent="0" algn="l" rtl="0">
              <a:spcBef>
                <a:spcPts val="1600"/>
              </a:spcBef>
              <a:spcAft>
                <a:spcPts val="0"/>
              </a:spcAft>
              <a:buNone/>
            </a:pPr>
            <a:r>
              <a:rPr lang="no"/>
              <a:t>Fylkesmannen i Rogaland har laget en                                             </a:t>
            </a:r>
            <a:r>
              <a:rPr lang="no" u="sng">
                <a:solidFill>
                  <a:schemeClr val="hlink"/>
                </a:solidFill>
                <a:hlinkClick r:id="rId4"/>
              </a:rPr>
              <a:t>informasjonsfilm</a:t>
            </a:r>
            <a:r>
              <a:rPr lang="no"/>
              <a:t> om dette.</a:t>
            </a:r>
            <a:endParaRPr/>
          </a:p>
          <a:p>
            <a:pPr marL="0" lvl="0" indent="0" algn="l" rtl="0">
              <a:spcBef>
                <a:spcPts val="1600"/>
              </a:spcBef>
              <a:spcAft>
                <a:spcPts val="0"/>
              </a:spcAft>
              <a:buNone/>
            </a:pPr>
            <a:endParaRPr/>
          </a:p>
          <a:p>
            <a:pPr marL="0" lvl="0" indent="0" algn="l" rtl="0">
              <a:spcBef>
                <a:spcPts val="1600"/>
              </a:spcBef>
              <a:spcAft>
                <a:spcPts val="1600"/>
              </a:spcAft>
              <a:buNone/>
            </a:pPr>
            <a:r>
              <a:rPr lang="no" u="sng">
                <a:solidFill>
                  <a:schemeClr val="hlink"/>
                </a:solidFill>
                <a:hlinkClick r:id="rId5"/>
              </a:rPr>
              <a:t>Skolens plan for systematisk arbeid med å sikre elevene et godt og trygt skolemiljø</a:t>
            </a:r>
            <a:r>
              <a:rPr lang="no"/>
              <a:t> finner du på skolens hjemmeside.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7"/>
          <p:cNvPicPr preferRelativeResize="0"/>
          <p:nvPr/>
        </p:nvPicPr>
        <p:blipFill>
          <a:blip r:embed="rId3">
            <a:alphaModFix/>
          </a:blip>
          <a:stretch>
            <a:fillRect/>
          </a:stretch>
        </p:blipFill>
        <p:spPr>
          <a:xfrm>
            <a:off x="-98375" y="733475"/>
            <a:ext cx="9242376" cy="383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Ny læreplan - LK20</a:t>
            </a:r>
            <a:endParaRPr/>
          </a:p>
        </p:txBody>
      </p:sp>
      <p:sp>
        <p:nvSpPr>
          <p:cNvPr id="89" name="Google Shape;89;p18"/>
          <p:cNvSpPr txBox="1">
            <a:spLocks noGrp="1"/>
          </p:cNvSpPr>
          <p:nvPr>
            <p:ph type="body" idx="1"/>
          </p:nvPr>
        </p:nvSpPr>
        <p:spPr>
          <a:xfrm>
            <a:off x="199250" y="1017725"/>
            <a:ext cx="8520600" cy="4020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no" sz="2200" i="1">
                <a:solidFill>
                  <a:srgbClr val="0B5394"/>
                </a:solidFill>
                <a:latin typeface="Roboto"/>
                <a:ea typeface="Roboto"/>
                <a:cs typeface="Roboto"/>
                <a:sym typeface="Roboto"/>
              </a:rPr>
              <a:t>Fra 1. august 2020 ble ny læreplan, LK20, gjeldende. Fagene er fremdeles de samme, men innholdet i fagene er fornyet. De nye læreplanene er mindre omfattende og inneholder det aller viktigste elevene skal lære. Her er de viktigste endringene:</a:t>
            </a:r>
            <a:endParaRPr sz="2200" i="1">
              <a:solidFill>
                <a:srgbClr val="0B5394"/>
              </a:solidFill>
              <a:latin typeface="Roboto"/>
              <a:ea typeface="Roboto"/>
              <a:cs typeface="Roboto"/>
              <a:sym typeface="Roboto"/>
            </a:endParaRPr>
          </a:p>
          <a:p>
            <a:pPr marL="457200" lvl="0" indent="-355600" algn="l" rtl="0">
              <a:lnSpc>
                <a:spcPct val="90000"/>
              </a:lnSpc>
              <a:spcBef>
                <a:spcPts val="1000"/>
              </a:spcBef>
              <a:spcAft>
                <a:spcPts val="0"/>
              </a:spcAft>
              <a:buSzPts val="2000"/>
              <a:buChar char="★"/>
            </a:pPr>
            <a:r>
              <a:rPr lang="no" sz="2000">
                <a:solidFill>
                  <a:srgbClr val="262626"/>
                </a:solidFill>
                <a:latin typeface="Roboto"/>
                <a:ea typeface="Roboto"/>
                <a:cs typeface="Roboto"/>
                <a:sym typeface="Roboto"/>
              </a:rPr>
              <a:t>Mange fag er mer praktiske. Eksempel </a:t>
            </a:r>
            <a:r>
              <a:rPr lang="no" sz="2000">
                <a:solidFill>
                  <a:srgbClr val="303030"/>
                </a:solidFill>
                <a:latin typeface="Roboto"/>
                <a:ea typeface="Roboto"/>
                <a:cs typeface="Roboto"/>
                <a:sym typeface="Roboto"/>
              </a:rPr>
              <a:t>kunst og håndverk, musikk og mat og helse.</a:t>
            </a:r>
            <a:endParaRPr sz="2000">
              <a:solidFill>
                <a:srgbClr val="303030"/>
              </a:solidFill>
              <a:latin typeface="Roboto"/>
              <a:ea typeface="Roboto"/>
              <a:cs typeface="Roboto"/>
              <a:sym typeface="Roboto"/>
            </a:endParaRPr>
          </a:p>
          <a:p>
            <a:pPr marL="457200" lvl="0" indent="-355600" algn="l" rtl="0">
              <a:lnSpc>
                <a:spcPct val="90000"/>
              </a:lnSpc>
              <a:spcBef>
                <a:spcPts val="0"/>
              </a:spcBef>
              <a:spcAft>
                <a:spcPts val="0"/>
              </a:spcAft>
              <a:buSzPts val="2000"/>
              <a:buChar char="★"/>
            </a:pPr>
            <a:r>
              <a:rPr lang="no" sz="2000">
                <a:solidFill>
                  <a:srgbClr val="303030"/>
                </a:solidFill>
                <a:latin typeface="Roboto"/>
                <a:ea typeface="Roboto"/>
                <a:cs typeface="Roboto"/>
                <a:sym typeface="Roboto"/>
              </a:rPr>
              <a:t>Mer om </a:t>
            </a:r>
            <a:r>
              <a:rPr lang="no" sz="2000">
                <a:solidFill>
                  <a:srgbClr val="262626"/>
                </a:solidFill>
                <a:latin typeface="Roboto"/>
                <a:ea typeface="Roboto"/>
                <a:cs typeface="Roboto"/>
                <a:sym typeface="Roboto"/>
              </a:rPr>
              <a:t>teknologi og programmering.</a:t>
            </a:r>
            <a:endParaRPr sz="2000">
              <a:solidFill>
                <a:srgbClr val="262626"/>
              </a:solidFill>
              <a:latin typeface="Roboto"/>
              <a:ea typeface="Roboto"/>
              <a:cs typeface="Roboto"/>
              <a:sym typeface="Roboto"/>
            </a:endParaRPr>
          </a:p>
          <a:p>
            <a:pPr marL="457200" lvl="0" indent="-355600" algn="l" rtl="0">
              <a:lnSpc>
                <a:spcPct val="90000"/>
              </a:lnSpc>
              <a:spcBef>
                <a:spcPts val="0"/>
              </a:spcBef>
              <a:spcAft>
                <a:spcPts val="0"/>
              </a:spcAft>
              <a:buSzPts val="2000"/>
              <a:buChar char="★"/>
            </a:pPr>
            <a:r>
              <a:rPr lang="no" sz="2000">
                <a:solidFill>
                  <a:srgbClr val="303030"/>
                </a:solidFill>
                <a:latin typeface="Roboto"/>
                <a:ea typeface="Roboto"/>
                <a:cs typeface="Roboto"/>
                <a:sym typeface="Roboto"/>
              </a:rPr>
              <a:t>Bærekraftig utvikling, demokrati og medborgerskap og folkehelse og livsmestring kommer inn i flere fag.</a:t>
            </a:r>
            <a:endParaRPr sz="2000">
              <a:solidFill>
                <a:srgbClr val="303030"/>
              </a:solidFill>
              <a:latin typeface="Roboto"/>
              <a:ea typeface="Roboto"/>
              <a:cs typeface="Roboto"/>
              <a:sym typeface="Roboto"/>
            </a:endParaRPr>
          </a:p>
          <a:p>
            <a:pPr marL="457200" lvl="0" indent="-355600" algn="l" rtl="0">
              <a:lnSpc>
                <a:spcPct val="90000"/>
              </a:lnSpc>
              <a:spcBef>
                <a:spcPts val="0"/>
              </a:spcBef>
              <a:spcAft>
                <a:spcPts val="0"/>
              </a:spcAft>
              <a:buSzPts val="2000"/>
              <a:buChar char="★"/>
            </a:pPr>
            <a:r>
              <a:rPr lang="no" sz="2000">
                <a:solidFill>
                  <a:srgbClr val="303030"/>
                </a:solidFill>
                <a:latin typeface="Roboto"/>
                <a:ea typeface="Roboto"/>
                <a:cs typeface="Roboto"/>
                <a:sym typeface="Roboto"/>
              </a:rPr>
              <a:t>Kritisk tenkning og kildekritikk blir enda viktigere. </a:t>
            </a:r>
            <a:endParaRPr sz="2000">
              <a:solidFill>
                <a:srgbClr val="30303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Ny læreplan - LK20</a:t>
            </a:r>
            <a:endParaRPr/>
          </a:p>
        </p:txBody>
      </p:sp>
      <p:sp>
        <p:nvSpPr>
          <p:cNvPr id="95" name="Google Shape;95;p19"/>
          <p:cNvSpPr txBox="1">
            <a:spLocks noGrp="1"/>
          </p:cNvSpPr>
          <p:nvPr>
            <p:ph type="body" idx="1"/>
          </p:nvPr>
        </p:nvSpPr>
        <p:spPr>
          <a:xfrm>
            <a:off x="311700" y="927525"/>
            <a:ext cx="8520600" cy="4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Nye måter å lære på:</a:t>
            </a:r>
            <a:endParaRPr/>
          </a:p>
          <a:p>
            <a:pPr marL="0" lvl="0" indent="0" algn="l" rtl="0">
              <a:spcBef>
                <a:spcPts val="1600"/>
              </a:spcBef>
              <a:spcAft>
                <a:spcPts val="0"/>
              </a:spcAft>
              <a:buNone/>
            </a:pPr>
            <a:r>
              <a:rPr lang="no"/>
              <a:t>Dybdelæring er et nytt begrep i læreplanene. Det handler om å lære noe så godt at du forstår sammenhenger og kan bruke det du har lært i nye situasjoner.</a:t>
            </a:r>
            <a:endParaRPr/>
          </a:p>
          <a:p>
            <a:pPr marL="0" lvl="0" indent="0" algn="l" rtl="0">
              <a:spcBef>
                <a:spcPts val="1600"/>
              </a:spcBef>
              <a:spcAft>
                <a:spcPts val="0"/>
              </a:spcAft>
              <a:buNone/>
            </a:pPr>
            <a:r>
              <a:rPr lang="no"/>
              <a:t>Elevene skal også i større grad få påvirke                                                     hvordan de lærer. Blant annet hva de lærer                                                               i fagene, hvorfor og hvordan.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no"/>
              <a:t>Du kan lese mer om ny læreplan i fagene på Udir sine sider: </a:t>
            </a:r>
            <a:r>
              <a:rPr lang="no" u="sng">
                <a:solidFill>
                  <a:schemeClr val="hlink"/>
                </a:solidFill>
                <a:hlinkClick r:id="rId3"/>
              </a:rPr>
              <a:t>Om læreplanen - for elever og foresatte.</a:t>
            </a:r>
            <a:endParaRPr/>
          </a:p>
        </p:txBody>
      </p:sp>
      <p:pic>
        <p:nvPicPr>
          <p:cNvPr id="96" name="Google Shape;96;p19"/>
          <p:cNvPicPr preferRelativeResize="0"/>
          <p:nvPr/>
        </p:nvPicPr>
        <p:blipFill>
          <a:blip r:embed="rId4">
            <a:alphaModFix/>
          </a:blip>
          <a:stretch>
            <a:fillRect/>
          </a:stretch>
        </p:blipFill>
        <p:spPr>
          <a:xfrm>
            <a:off x="5611252" y="2096125"/>
            <a:ext cx="2089950" cy="2344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Skolens utviklingsområder skoleåret 2020-21</a:t>
            </a:r>
            <a:endParaRPr/>
          </a:p>
        </p:txBody>
      </p:sp>
      <p:sp>
        <p:nvSpPr>
          <p:cNvPr id="102" name="Google Shape;102;p20"/>
          <p:cNvSpPr txBox="1">
            <a:spLocks noGrp="1"/>
          </p:cNvSpPr>
          <p:nvPr>
            <p:ph type="body" idx="1"/>
          </p:nvPr>
        </p:nvSpPr>
        <p:spPr>
          <a:xfrm>
            <a:off x="311700" y="1152475"/>
            <a:ext cx="8520600" cy="37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Skolen er inne i siste fase av utviklingsplanen 2016-2020 hvor vi har fokus på disse områdene:</a:t>
            </a:r>
            <a:endParaRPr/>
          </a:p>
          <a:p>
            <a:pPr marL="457200" lvl="0" indent="-342900" algn="l" rtl="0">
              <a:spcBef>
                <a:spcPts val="1600"/>
              </a:spcBef>
              <a:spcAft>
                <a:spcPts val="0"/>
              </a:spcAft>
              <a:buSzPts val="1800"/>
              <a:buAutoNum type="arabicPeriod"/>
            </a:pPr>
            <a:r>
              <a:rPr lang="no"/>
              <a:t>Lese- og skriveopplæring</a:t>
            </a:r>
            <a:endParaRPr/>
          </a:p>
          <a:p>
            <a:pPr marL="457200" lvl="0" indent="-342900" algn="l" rtl="0">
              <a:spcBef>
                <a:spcPts val="0"/>
              </a:spcBef>
              <a:spcAft>
                <a:spcPts val="0"/>
              </a:spcAft>
              <a:buSzPts val="1800"/>
              <a:buAutoNum type="arabicPeriod"/>
            </a:pPr>
            <a:r>
              <a:rPr lang="no"/>
              <a:t>Matematisk kompetanse</a:t>
            </a:r>
            <a:endParaRPr/>
          </a:p>
          <a:p>
            <a:pPr marL="457200" lvl="0" indent="-342900" algn="l" rtl="0">
              <a:spcBef>
                <a:spcPts val="0"/>
              </a:spcBef>
              <a:spcAft>
                <a:spcPts val="0"/>
              </a:spcAft>
              <a:buSzPts val="1800"/>
              <a:buAutoNum type="arabicPeriod"/>
            </a:pPr>
            <a:r>
              <a:rPr lang="no"/>
              <a:t>Elevenes skolemiljø og sosial kompetanse</a:t>
            </a:r>
            <a:endParaRPr/>
          </a:p>
          <a:p>
            <a:pPr marL="0" lvl="0" indent="0" algn="l" rtl="0">
              <a:spcBef>
                <a:spcPts val="1600"/>
              </a:spcBef>
              <a:spcAft>
                <a:spcPts val="0"/>
              </a:spcAft>
              <a:buNone/>
            </a:pPr>
            <a:r>
              <a:rPr lang="no"/>
              <a:t>Planen blir, i samarbeid med de andre skolene, revidert høsten 2020. </a:t>
            </a:r>
            <a:endParaRPr/>
          </a:p>
          <a:p>
            <a:pPr marL="0" lvl="0" indent="0" algn="l" rtl="0">
              <a:spcBef>
                <a:spcPts val="1600"/>
              </a:spcBef>
              <a:spcAft>
                <a:spcPts val="1600"/>
              </a:spcAft>
              <a:buNone/>
            </a:pPr>
            <a:r>
              <a:rPr lang="no"/>
              <a:t>Skolens fokusområder for inneværende skoleår er å implementere ny læreplan, bruk av digitale verktøy i opplæringen og elevenes skolemiljø med spesielt fokus på å avdekke og gripe inn i forhold til krenkende handlinger.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6134000" y="3095375"/>
            <a:ext cx="3010000" cy="2048125"/>
          </a:xfrm>
          <a:prstGeom prst="rect">
            <a:avLst/>
          </a:prstGeom>
          <a:noFill/>
          <a:ln>
            <a:noFill/>
          </a:ln>
        </p:spPr>
      </p:pic>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Samarbeid for barnets beste</a:t>
            </a:r>
            <a:endParaRPr/>
          </a:p>
        </p:txBody>
      </p:sp>
      <p:sp>
        <p:nvSpPr>
          <p:cNvPr id="109" name="Google Shape;109;p21"/>
          <p:cNvSpPr txBox="1">
            <a:spLocks noGrp="1"/>
          </p:cNvSpPr>
          <p:nvPr>
            <p:ph type="body" idx="1"/>
          </p:nvPr>
        </p:nvSpPr>
        <p:spPr>
          <a:xfrm>
            <a:off x="311700" y="912000"/>
            <a:ext cx="8520600" cy="4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sz="1400"/>
              <a:t>Der det er nødvendig samarbeider skolen med andre instanser for å legge til rette for den enkelte elev.  Disse instansene er:</a:t>
            </a:r>
            <a:endParaRPr sz="1400"/>
          </a:p>
          <a:p>
            <a:pPr marL="457200" lvl="0" indent="-317500" algn="l" rtl="0">
              <a:spcBef>
                <a:spcPts val="1600"/>
              </a:spcBef>
              <a:spcAft>
                <a:spcPts val="0"/>
              </a:spcAft>
              <a:buSzPts val="1400"/>
              <a:buChar char="❖"/>
            </a:pPr>
            <a:r>
              <a:rPr lang="no" sz="1400"/>
              <a:t>PPT - pedagogisk-psykologisk tjeneste</a:t>
            </a:r>
            <a:endParaRPr sz="1400"/>
          </a:p>
          <a:p>
            <a:pPr marL="457200" lvl="0" indent="-317500" algn="l" rtl="0">
              <a:spcBef>
                <a:spcPts val="0"/>
              </a:spcBef>
              <a:spcAft>
                <a:spcPts val="0"/>
              </a:spcAft>
              <a:buSzPts val="1400"/>
              <a:buChar char="❖"/>
            </a:pPr>
            <a:r>
              <a:rPr lang="no" sz="1400"/>
              <a:t>Barneverntjenesten</a:t>
            </a:r>
            <a:endParaRPr sz="1400"/>
          </a:p>
          <a:p>
            <a:pPr marL="457200" lvl="0" indent="-317500" algn="l" rtl="0">
              <a:spcBef>
                <a:spcPts val="0"/>
              </a:spcBef>
              <a:spcAft>
                <a:spcPts val="0"/>
              </a:spcAft>
              <a:buSzPts val="1400"/>
              <a:buChar char="❖"/>
            </a:pPr>
            <a:r>
              <a:rPr lang="no" sz="1400"/>
              <a:t>BUP - barne- og ungdomspsykiatrisk avdeling på SUS</a:t>
            </a:r>
            <a:endParaRPr sz="1400"/>
          </a:p>
          <a:p>
            <a:pPr marL="457200" lvl="0" indent="-317500" algn="l" rtl="0">
              <a:spcBef>
                <a:spcPts val="0"/>
              </a:spcBef>
              <a:spcAft>
                <a:spcPts val="0"/>
              </a:spcAft>
              <a:buSzPts val="1400"/>
              <a:buChar char="❖"/>
            </a:pPr>
            <a:r>
              <a:rPr lang="no" sz="1400"/>
              <a:t>Familiens hus</a:t>
            </a:r>
            <a:endParaRPr sz="1400"/>
          </a:p>
          <a:p>
            <a:pPr marL="0" lvl="0" indent="0" algn="l" rtl="0">
              <a:spcBef>
                <a:spcPts val="1600"/>
              </a:spcBef>
              <a:spcAft>
                <a:spcPts val="0"/>
              </a:spcAft>
              <a:buNone/>
            </a:pPr>
            <a:r>
              <a:rPr lang="no" sz="1400"/>
              <a:t>På skolen har vi spesialpedagogisk leder og sosiallærer som hjelper elever som strever, både faglig og sosialt.  I tillegg har vi to helsesykepleiere som er knyttet til vår skole.</a:t>
            </a:r>
            <a:endParaRPr sz="1400"/>
          </a:p>
          <a:p>
            <a:pPr marL="0" lvl="0" indent="0" algn="l" rtl="0">
              <a:spcBef>
                <a:spcPts val="1600"/>
              </a:spcBef>
              <a:spcAft>
                <a:spcPts val="0"/>
              </a:spcAft>
              <a:buNone/>
            </a:pPr>
            <a:r>
              <a:rPr lang="no" sz="1400"/>
              <a:t>Spesialpedagogisk leder: June Halsne Bjørheim, tlf. 5174 2706</a:t>
            </a:r>
            <a:endParaRPr sz="1400"/>
          </a:p>
          <a:p>
            <a:pPr marL="0" lvl="0" indent="0" algn="l" rtl="0">
              <a:spcBef>
                <a:spcPts val="1600"/>
              </a:spcBef>
              <a:spcAft>
                <a:spcPts val="0"/>
              </a:spcAft>
              <a:buNone/>
            </a:pPr>
            <a:r>
              <a:rPr lang="no" sz="1400"/>
              <a:t>Sosiallærer: Anne Aakre Lund, tlf. 5174 2707</a:t>
            </a:r>
            <a:endParaRPr sz="1400"/>
          </a:p>
          <a:p>
            <a:pPr marL="0" lvl="0" indent="0" algn="l" rtl="0">
              <a:spcBef>
                <a:spcPts val="1600"/>
              </a:spcBef>
              <a:spcAft>
                <a:spcPts val="0"/>
              </a:spcAft>
              <a:buNone/>
            </a:pPr>
            <a:r>
              <a:rPr lang="no" sz="1400"/>
              <a:t>Helsesykepleier Mona Bjerga (1.-4. trinn), tlf. 5174 2712</a:t>
            </a:r>
            <a:endParaRPr sz="1400"/>
          </a:p>
          <a:p>
            <a:pPr marL="0" lvl="0" indent="0" algn="l" rtl="0">
              <a:spcBef>
                <a:spcPts val="1600"/>
              </a:spcBef>
              <a:spcAft>
                <a:spcPts val="0"/>
              </a:spcAft>
              <a:buNone/>
            </a:pPr>
            <a:r>
              <a:rPr lang="no" sz="1400"/>
              <a:t>Helsesykepleier Lene Melberg (5.-7. trinn), tlf. 5174 2711</a:t>
            </a:r>
            <a:endParaRPr sz="1400"/>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Skjermfremvisning (16:9)</PresentationFormat>
  <Paragraphs>82</Paragraphs>
  <Slides>13</Slides>
  <Notes>13</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13</vt:i4>
      </vt:variant>
    </vt:vector>
  </HeadingPairs>
  <TitlesOfParts>
    <vt:vector size="16" baseType="lpstr">
      <vt:lpstr>Arial</vt:lpstr>
      <vt:lpstr>Roboto</vt:lpstr>
      <vt:lpstr>Simple Light</vt:lpstr>
      <vt:lpstr>Informasjon til foresatte</vt:lpstr>
      <vt:lpstr>Elevenes skolemiljø</vt:lpstr>
      <vt:lpstr>Elevenes skolemiljø</vt:lpstr>
      <vt:lpstr>Elevenes skolemiljø</vt:lpstr>
      <vt:lpstr>PowerPoint-presentasjon</vt:lpstr>
      <vt:lpstr>Ny læreplan - LK20</vt:lpstr>
      <vt:lpstr>Ny læreplan - LK20</vt:lpstr>
      <vt:lpstr>Skolens utviklingsområder skoleåret 2020-21</vt:lpstr>
      <vt:lpstr>Samarbeid for barnets beste</vt:lpstr>
      <vt:lpstr>Skolehelsetjenesten</vt:lpstr>
      <vt:lpstr>Konsultasjoner i skolehelsetjenesten:</vt:lpstr>
      <vt:lpstr>Smitteverntiltak i forbindelse med koronavirus</vt:lpstr>
      <vt:lpstr>Annen viktig informasjon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til foresatte</dc:title>
  <dc:creator>Solfrid Norland</dc:creator>
  <cp:lastModifiedBy>Solfrid Norland</cp:lastModifiedBy>
  <cp:revision>1</cp:revision>
  <dcterms:modified xsi:type="dcterms:W3CDTF">2020-09-28T10:24:59Z</dcterms:modified>
</cp:coreProperties>
</file>